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20"/>
  </p:notesMasterIdLst>
  <p:handoutMasterIdLst>
    <p:handoutMasterId r:id="rId21"/>
  </p:handoutMasterIdLst>
  <p:sldIdLst>
    <p:sldId id="257" r:id="rId2"/>
    <p:sldId id="262" r:id="rId3"/>
    <p:sldId id="288" r:id="rId4"/>
    <p:sldId id="263" r:id="rId5"/>
    <p:sldId id="264" r:id="rId6"/>
    <p:sldId id="287" r:id="rId7"/>
    <p:sldId id="292" r:id="rId8"/>
    <p:sldId id="265" r:id="rId9"/>
    <p:sldId id="286" r:id="rId10"/>
    <p:sldId id="266" r:id="rId11"/>
    <p:sldId id="267" r:id="rId12"/>
    <p:sldId id="289" r:id="rId13"/>
    <p:sldId id="269" r:id="rId14"/>
    <p:sldId id="290" r:id="rId15"/>
    <p:sldId id="273" r:id="rId16"/>
    <p:sldId id="274" r:id="rId17"/>
    <p:sldId id="291" r:id="rId18"/>
    <p:sldId id="278"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182" autoAdjust="0"/>
  </p:normalViewPr>
  <p:slideViewPr>
    <p:cSldViewPr showGuides="1">
      <p:cViewPr varScale="1">
        <p:scale>
          <a:sx n="71" d="100"/>
          <a:sy n="71" d="100"/>
        </p:scale>
        <p:origin x="618" y="60"/>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7/3/2020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7/3/2020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7/3/2020</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7/3/2020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7/3/2020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7/3/2020</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7/3/2020</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7/3/2020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7/3/2020</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7/3/2020</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7/3/2020</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7/3/2020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7/3/2020</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7/3/2020</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Open </a:t>
            </a:r>
            <a:r>
              <a:rPr lang="en-US" dirty="0" smtClean="0"/>
              <a:t>Book Examination </a:t>
            </a:r>
            <a:endParaRPr lang="en-US" dirty="0"/>
          </a:p>
        </p:txBody>
      </p:sp>
      <p:sp>
        <p:nvSpPr>
          <p:cNvPr id="5" name="Subtitle 4"/>
          <p:cNvSpPr>
            <a:spLocks noGrp="1"/>
          </p:cNvSpPr>
          <p:nvPr>
            <p:ph type="subTitle" idx="1"/>
          </p:nvPr>
        </p:nvSpPr>
        <p:spPr/>
        <p:txBody>
          <a:bodyPr/>
          <a:lstStyle/>
          <a:p>
            <a:r>
              <a:rPr lang="en-US" dirty="0" smtClean="0"/>
              <a:t>University of Delhi</a:t>
            </a:r>
            <a:r>
              <a:rPr lang="en-US" dirty="0"/>
              <a:t/>
            </a:r>
            <a:br>
              <a:rPr lang="en-US" dirty="0"/>
            </a:br>
            <a:r>
              <a:rPr lang="en-US" dirty="0" smtClean="0"/>
              <a:t>2019-2020 </a:t>
            </a:r>
            <a:endParaRPr lang="en-US" dirty="0"/>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996" y="2924944"/>
            <a:ext cx="6984776" cy="1008112"/>
          </a:xfrm>
        </p:spPr>
        <p:txBody>
          <a:bodyPr>
            <a:noAutofit/>
          </a:bodyPr>
          <a:lstStyle/>
          <a:p>
            <a:pPr algn="just"/>
            <a:r>
              <a:rPr lang="en-US" sz="5400" dirty="0"/>
              <a:t>STEP 3:Time Tracking </a:t>
            </a:r>
            <a:endParaRPr lang="en-US" sz="5400" dirty="0"/>
          </a:p>
        </p:txBody>
      </p:sp>
    </p:spTree>
    <p:extLst>
      <p:ext uri="{BB962C8B-B14F-4D97-AF65-F5344CB8AC3E}">
        <p14:creationId xmlns:p14="http://schemas.microsoft.com/office/powerpoint/2010/main" val="10972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812" y="260648"/>
            <a:ext cx="10585176" cy="6264696"/>
          </a:xfrm>
        </p:spPr>
        <p:txBody>
          <a:bodyPr>
            <a:noAutofit/>
          </a:bodyPr>
          <a:lstStyle/>
          <a:p>
            <a:pPr marL="285750" indent="-285750" algn="just"/>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The total duration of the examination shall be of three hours (for all students except </a:t>
            </a:r>
            <a:r>
              <a:rPr lang="en-US" u="sng" dirty="0" err="1" smtClean="0">
                <a:latin typeface="Times New Roman" panose="02020603050405020304" pitchFamily="18" charset="0"/>
                <a:cs typeface="Times New Roman" panose="02020603050405020304" pitchFamily="18" charset="0"/>
              </a:rPr>
              <a:t>Divyaang</a:t>
            </a:r>
            <a:r>
              <a:rPr lang="en-US" u="sng"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which </a:t>
            </a:r>
            <a:r>
              <a:rPr lang="en-US" dirty="0">
                <a:latin typeface="Times New Roman" panose="02020603050405020304" pitchFamily="18" charset="0"/>
                <a:cs typeface="Times New Roman" panose="02020603050405020304" pitchFamily="18" charset="0"/>
              </a:rPr>
              <a:t>will include two hours for answering the questions and one additional hour for IT related activities such as downloading the question paper, scanning and uploading the answer sheets. </a:t>
            </a:r>
          </a:p>
          <a:p>
            <a:pPr marL="285750" indent="-285750" algn="just"/>
            <a:r>
              <a:rPr lang="en-US" u="sng" dirty="0">
                <a:latin typeface="Times New Roman" panose="02020603050405020304" pitchFamily="18" charset="0"/>
                <a:cs typeface="Times New Roman" panose="02020603050405020304" pitchFamily="18" charset="0"/>
              </a:rPr>
              <a:t>The total duration of examination for the </a:t>
            </a:r>
            <a:r>
              <a:rPr lang="en-US" u="sng" dirty="0" err="1">
                <a:latin typeface="Times New Roman" panose="02020603050405020304" pitchFamily="18" charset="0"/>
                <a:cs typeface="Times New Roman" panose="02020603050405020304" pitchFamily="18" charset="0"/>
              </a:rPr>
              <a:t>Divyaang</a:t>
            </a:r>
            <a:r>
              <a:rPr lang="en-US" u="sng" dirty="0">
                <a:latin typeface="Times New Roman" panose="02020603050405020304" pitchFamily="18" charset="0"/>
                <a:cs typeface="Times New Roman" panose="02020603050405020304" pitchFamily="18" charset="0"/>
              </a:rPr>
              <a:t> students shall be of five hours </a:t>
            </a:r>
            <a:r>
              <a:rPr lang="en-US" dirty="0">
                <a:latin typeface="Times New Roman" panose="02020603050405020304" pitchFamily="18" charset="0"/>
                <a:cs typeface="Times New Roman" panose="02020603050405020304" pitchFamily="18" charset="0"/>
              </a:rPr>
              <a:t>which will include two hours for answering the questions, one hour for IT related activities (downloading the question paper, scanning and uploading the answer sheets), extra time of 20 minutes per hour i.e. 1/3 of the prescribed duration of the OBE and further one hour above all as a special provision. </a:t>
            </a:r>
          </a:p>
          <a:p>
            <a:pPr marL="285750" indent="-285750" algn="just"/>
            <a:r>
              <a:rPr lang="en-US" dirty="0">
                <a:latin typeface="Times New Roman" panose="02020603050405020304" pitchFamily="18" charset="0"/>
                <a:cs typeface="Times New Roman" panose="02020603050405020304" pitchFamily="18" charset="0"/>
              </a:rPr>
              <a:t>The Mock test shall be conducted in three sessions on each day i.e. Morning Session, Lunch Session and Evening Session. Students can appear for the test as per their convenience. </a:t>
            </a:r>
          </a:p>
          <a:p>
            <a:pPr marL="285750" indent="-285750" algn="just"/>
            <a:r>
              <a:rPr lang="en-US" dirty="0">
                <a:latin typeface="Times New Roman" panose="02020603050405020304" pitchFamily="18" charset="0"/>
                <a:cs typeface="Times New Roman" panose="02020603050405020304" pitchFamily="18" charset="0"/>
              </a:rPr>
              <a:t>Once the question paper is downloaded, the students will be allowed to upload the answer sheets within the stipulated time i.e. three hours for all students except </a:t>
            </a:r>
            <a:r>
              <a:rPr lang="en-US" dirty="0" err="1">
                <a:latin typeface="Times New Roman" panose="02020603050405020304" pitchFamily="18" charset="0"/>
                <a:cs typeface="Times New Roman" panose="02020603050405020304" pitchFamily="18" charset="0"/>
              </a:rPr>
              <a:t>Divyaang</a:t>
            </a:r>
            <a:r>
              <a:rPr lang="en-US" dirty="0">
                <a:latin typeface="Times New Roman" panose="02020603050405020304" pitchFamily="18" charset="0"/>
                <a:cs typeface="Times New Roman" panose="02020603050405020304" pitchFamily="18" charset="0"/>
              </a:rPr>
              <a:t>, and five hours for </a:t>
            </a:r>
            <a:r>
              <a:rPr lang="en-US" dirty="0" err="1">
                <a:latin typeface="Times New Roman" panose="02020603050405020304" pitchFamily="18" charset="0"/>
                <a:cs typeface="Times New Roman" panose="02020603050405020304" pitchFamily="18" charset="0"/>
              </a:rPr>
              <a:t>Divyaang</a:t>
            </a:r>
            <a:r>
              <a:rPr lang="en-US" dirty="0">
                <a:latin typeface="Times New Roman" panose="02020603050405020304" pitchFamily="18" charset="0"/>
                <a:cs typeface="Times New Roman" panose="02020603050405020304" pitchFamily="18" charset="0"/>
              </a:rPr>
              <a:t> students.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39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996" y="2492896"/>
            <a:ext cx="6696744" cy="1800200"/>
          </a:xfrm>
        </p:spPr>
        <p:txBody>
          <a:bodyPr>
            <a:noAutofit/>
          </a:bodyPr>
          <a:lstStyle/>
          <a:p>
            <a:pPr algn="ctr"/>
            <a:r>
              <a:rPr lang="en-US" sz="5400" dirty="0" smtClean="0"/>
              <a:t>STEP4:Answering the Question Paper </a:t>
            </a:r>
            <a:endParaRPr lang="en-US" sz="5400" dirty="0"/>
          </a:p>
        </p:txBody>
      </p:sp>
    </p:spTree>
    <p:extLst>
      <p:ext uri="{BB962C8B-B14F-4D97-AF65-F5344CB8AC3E}">
        <p14:creationId xmlns:p14="http://schemas.microsoft.com/office/powerpoint/2010/main" val="240122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820" y="1916832"/>
            <a:ext cx="10157354" cy="3960440"/>
          </a:xfrm>
        </p:spPr>
        <p:txBody>
          <a:bodyPr>
            <a:noAutofit/>
          </a:bodyPr>
          <a:lstStyle/>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Students </a:t>
            </a:r>
            <a:r>
              <a:rPr lang="en-US" dirty="0">
                <a:latin typeface="Times New Roman" panose="02020603050405020304" pitchFamily="18" charset="0"/>
                <a:cs typeface="Times New Roman" panose="02020603050405020304" pitchFamily="18" charset="0"/>
              </a:rPr>
              <a:t>will write the answers to the questions on A-4 size white papers in own handwriting (ruled or plain). The answers are to be written using black or blue pen only. </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Students </a:t>
            </a:r>
            <a:r>
              <a:rPr lang="en-US" dirty="0">
                <a:latin typeface="Times New Roman" panose="02020603050405020304" pitchFamily="18" charset="0"/>
                <a:cs typeface="Times New Roman" panose="02020603050405020304" pitchFamily="18" charset="0"/>
              </a:rPr>
              <a:t>will write their </a:t>
            </a:r>
            <a:r>
              <a:rPr lang="en-US" dirty="0">
                <a:solidFill>
                  <a:srgbClr val="FF0000"/>
                </a:solidFill>
                <a:latin typeface="Times New Roman" panose="02020603050405020304" pitchFamily="18" charset="0"/>
                <a:cs typeface="Times New Roman" panose="02020603050405020304" pitchFamily="18" charset="0"/>
              </a:rPr>
              <a:t>Name, Program Name, Semester, Examination Roll Number, Unique Paper Code, Paper title, Date and Time of Examination</a:t>
            </a:r>
            <a:r>
              <a:rPr lang="en-US" dirty="0">
                <a:latin typeface="Times New Roman" panose="02020603050405020304" pitchFamily="18" charset="0"/>
                <a:cs typeface="Times New Roman" panose="02020603050405020304" pitchFamily="18" charset="0"/>
              </a:rPr>
              <a:t> on the first sheet used for answers. </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Students </a:t>
            </a:r>
            <a:r>
              <a:rPr lang="en-US" dirty="0">
                <a:latin typeface="Times New Roman" panose="02020603050405020304" pitchFamily="18" charset="0"/>
                <a:cs typeface="Times New Roman" panose="02020603050405020304" pitchFamily="18" charset="0"/>
              </a:rPr>
              <a:t>should use </a:t>
            </a:r>
            <a:r>
              <a:rPr lang="en-US" u="sng" dirty="0">
                <a:latin typeface="Times New Roman" panose="02020603050405020304" pitchFamily="18" charset="0"/>
                <a:cs typeface="Times New Roman" panose="02020603050405020304" pitchFamily="18" charset="0"/>
              </a:rPr>
              <a:t>separate sheets</a:t>
            </a:r>
            <a:r>
              <a:rPr lang="en-US" dirty="0">
                <a:latin typeface="Times New Roman" panose="02020603050405020304" pitchFamily="18" charset="0"/>
                <a:cs typeface="Times New Roman" panose="02020603050405020304" pitchFamily="18" charset="0"/>
              </a:rPr>
              <a:t> to answer each question, since answer sheets are to be uploaded on the Portal question wise so that evaluation can be conducted smoothly.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37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49996" y="2492896"/>
            <a:ext cx="6696744" cy="1800200"/>
          </a:xfrm>
        </p:spPr>
        <p:txBody>
          <a:bodyPr>
            <a:noAutofit/>
          </a:bodyPr>
          <a:lstStyle/>
          <a:p>
            <a:pPr algn="ctr"/>
            <a:r>
              <a:rPr lang="en-US" sz="5400" dirty="0" smtClean="0"/>
              <a:t>STEP5:Uploading Answer Sheets</a:t>
            </a:r>
            <a:endParaRPr lang="en-US" sz="5400" dirty="0"/>
          </a:p>
        </p:txBody>
      </p:sp>
    </p:spTree>
    <p:extLst>
      <p:ext uri="{BB962C8B-B14F-4D97-AF65-F5344CB8AC3E}">
        <p14:creationId xmlns:p14="http://schemas.microsoft.com/office/powerpoint/2010/main" val="783502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28" y="476672"/>
            <a:ext cx="10157354" cy="5832648"/>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students will scan the written pages of the answers </a:t>
            </a:r>
            <a:r>
              <a:rPr lang="en-US" dirty="0">
                <a:solidFill>
                  <a:srgbClr val="FF0000"/>
                </a:solidFill>
                <a:latin typeface="Times New Roman" panose="02020603050405020304" pitchFamily="18" charset="0"/>
                <a:cs typeface="Times New Roman" panose="02020603050405020304" pitchFamily="18" charset="0"/>
              </a:rPr>
              <a:t>question-wise </a:t>
            </a:r>
            <a:r>
              <a:rPr lang="en-US" dirty="0">
                <a:latin typeface="Times New Roman" panose="02020603050405020304" pitchFamily="18" charset="0"/>
                <a:cs typeface="Times New Roman" panose="02020603050405020304" pitchFamily="18" charset="0"/>
              </a:rPr>
              <a:t>as one file and upload the same question-wise after completion of the examination. For each question, student can upload single file (scanned all sheets together for each question) or multiple files (Scanned individual sheets for each question). For this students will be provided with an upload feature (Multiple uploads) against each Question. </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upload the answer sheet, the student will log in to the examination portal and select the tab “Upload Answers”. Once the answer sheets are uploaded, no further changes can be made. </a:t>
            </a:r>
          </a:p>
          <a:p>
            <a:pPr marL="0" indent="0" algn="just">
              <a:buNone/>
            </a:pP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students of all undergraduate </a:t>
            </a:r>
            <a:r>
              <a:rPr lang="en-US" dirty="0" smtClean="0">
                <a:latin typeface="Times New Roman" panose="02020603050405020304" pitchFamily="18" charset="0"/>
                <a:cs typeface="Times New Roman" panose="02020603050405020304" pitchFamily="18" charset="0"/>
              </a:rPr>
              <a:t>courses who </a:t>
            </a:r>
            <a:r>
              <a:rPr lang="en-US" dirty="0">
                <a:latin typeface="Times New Roman" panose="02020603050405020304" pitchFamily="18" charset="0"/>
                <a:cs typeface="Times New Roman" panose="02020603050405020304" pitchFamily="18" charset="0"/>
              </a:rPr>
              <a:t>for any reason fail to upload the answer sheets on the </a:t>
            </a:r>
            <a:r>
              <a:rPr lang="en-US" dirty="0" smtClean="0">
                <a:latin typeface="Times New Roman" panose="02020603050405020304" pitchFamily="18" charset="0"/>
                <a:cs typeface="Times New Roman" panose="02020603050405020304" pitchFamily="18" charset="0"/>
              </a:rPr>
              <a:t>DU </a:t>
            </a:r>
            <a:r>
              <a:rPr lang="en-US" dirty="0">
                <a:latin typeface="Times New Roman" panose="02020603050405020304" pitchFamily="18" charset="0"/>
                <a:cs typeface="Times New Roman" panose="02020603050405020304" pitchFamily="18" charset="0"/>
              </a:rPr>
              <a:t>portal </a:t>
            </a:r>
            <a:r>
              <a:rPr lang="en-US" dirty="0" smtClean="0">
                <a:latin typeface="Times New Roman" panose="02020603050405020304" pitchFamily="18" charset="0"/>
                <a:cs typeface="Times New Roman" panose="02020603050405020304" pitchFamily="18" charset="0"/>
              </a:rPr>
              <a:t>can send </a:t>
            </a:r>
            <a:r>
              <a:rPr lang="en-US" dirty="0">
                <a:latin typeface="Times New Roman" panose="02020603050405020304" pitchFamily="18" charset="0"/>
                <a:cs typeface="Times New Roman" panose="02020603050405020304" pitchFamily="18" charset="0"/>
              </a:rPr>
              <a:t>the scanned images of the answer sheets in PDF format through e-mail at:</a:t>
            </a:r>
          </a:p>
          <a:p>
            <a:pPr marL="0" indent="0" algn="ctr">
              <a:buNone/>
            </a:pPr>
            <a:r>
              <a:rPr lang="en-IN" b="1" dirty="0" smtClean="0"/>
              <a:t>obescript@exam.du.ac.in</a:t>
            </a:r>
            <a:endParaRPr lang="en-IN" b="1" dirty="0"/>
          </a:p>
        </p:txBody>
      </p:sp>
    </p:spTree>
    <p:extLst>
      <p:ext uri="{BB962C8B-B14F-4D97-AF65-F5344CB8AC3E}">
        <p14:creationId xmlns:p14="http://schemas.microsoft.com/office/powerpoint/2010/main" val="172503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28" y="908720"/>
            <a:ext cx="10157354" cy="4680520"/>
          </a:xfrm>
        </p:spPr>
        <p:txBody>
          <a:bodyPr>
            <a:normAutofit fontScale="85000" lnSpcReduction="10000"/>
          </a:bodyPr>
          <a:lstStyle/>
          <a:p>
            <a:pPr marL="0" indent="0" algn="just">
              <a:buNone/>
            </a:pPr>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 case if by mistake, a student uploads a wrong answer sheet she/he can make corrections with in the specified duration of the OBE i.e. three hours for students other than the </a:t>
            </a:r>
            <a:r>
              <a:rPr lang="en-US" sz="2800" dirty="0" err="1">
                <a:latin typeface="Times New Roman" panose="02020603050405020304" pitchFamily="18" charset="0"/>
                <a:cs typeface="Times New Roman" panose="02020603050405020304" pitchFamily="18" charset="0"/>
              </a:rPr>
              <a:t>Divyaang</a:t>
            </a:r>
            <a:r>
              <a:rPr lang="en-US" sz="2800" dirty="0">
                <a:latin typeface="Times New Roman" panose="02020603050405020304" pitchFamily="18" charset="0"/>
                <a:cs typeface="Times New Roman" panose="02020603050405020304" pitchFamily="18" charset="0"/>
              </a:rPr>
              <a:t> and five hours for </a:t>
            </a:r>
            <a:r>
              <a:rPr lang="en-US" sz="2800" dirty="0" err="1">
                <a:latin typeface="Times New Roman" panose="02020603050405020304" pitchFamily="18" charset="0"/>
                <a:cs typeface="Times New Roman" panose="02020603050405020304" pitchFamily="18" charset="0"/>
              </a:rPr>
              <a:t>Divyaang</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0" indent="0" algn="just">
              <a:buNone/>
            </a:pPr>
            <a:r>
              <a:rPr lang="en-US" sz="2800" dirty="0">
                <a:latin typeface="Times New Roman" panose="02020603050405020304" pitchFamily="18" charset="0"/>
                <a:cs typeface="Times New Roman" panose="02020603050405020304" pitchFamily="18" charset="0"/>
              </a:rPr>
              <a:t>✓ </a:t>
            </a:r>
            <a:r>
              <a:rPr lang="en-US" sz="2800" u="sng" dirty="0" smtClean="0">
                <a:latin typeface="Times New Roman" panose="02020603050405020304" pitchFamily="18" charset="0"/>
                <a:cs typeface="Times New Roman" panose="02020603050405020304" pitchFamily="18" charset="0"/>
              </a:rPr>
              <a:t>However</a:t>
            </a:r>
            <a:r>
              <a:rPr lang="en-US" sz="2800" u="sng" dirty="0">
                <a:latin typeface="Times New Roman" panose="02020603050405020304" pitchFamily="18" charset="0"/>
                <a:cs typeface="Times New Roman" panose="02020603050405020304" pitchFamily="18" charset="0"/>
              </a:rPr>
              <a:t>, once the answer sheets are submitted and the student logs out, no change in the uploaded answer sheet/s will be possible. </a:t>
            </a: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student shall be required to submit a declaration regarding UFM through the button provided on the portal before uploading of the scanned images of answer sheets</a:t>
            </a:r>
            <a:r>
              <a:rPr lang="en-US" sz="2800" dirty="0" smtClean="0">
                <a:latin typeface="Times New Roman" panose="02020603050405020304" pitchFamily="18" charset="0"/>
                <a:cs typeface="Times New Roman" panose="02020603050405020304" pitchFamily="18" charset="0"/>
              </a:rPr>
              <a:t>.</a:t>
            </a:r>
          </a:p>
          <a:p>
            <a:pPr marL="0" indent="0" algn="just">
              <a:buNone/>
            </a:pP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Once </a:t>
            </a:r>
            <a:r>
              <a:rPr lang="en-US" sz="2800" dirty="0">
                <a:latin typeface="Times New Roman" panose="02020603050405020304" pitchFamily="18" charset="0"/>
                <a:cs typeface="Times New Roman" panose="02020603050405020304" pitchFamily="18" charset="0"/>
              </a:rPr>
              <a:t>the students upload all the scanned answer sheets against their </a:t>
            </a:r>
            <a:r>
              <a:rPr lang="en-US" sz="2800" dirty="0" smtClean="0">
                <a:latin typeface="Times New Roman" panose="02020603050405020304" pitchFamily="18" charset="0"/>
                <a:cs typeface="Times New Roman" panose="02020603050405020304" pitchFamily="18" charset="0"/>
              </a:rPr>
              <a:t>respective questions</a:t>
            </a:r>
            <a:r>
              <a:rPr lang="en-US" sz="2800" dirty="0">
                <a:latin typeface="Times New Roman" panose="02020603050405020304" pitchFamily="18" charset="0"/>
                <a:cs typeface="Times New Roman" panose="02020603050405020304" pitchFamily="18" charset="0"/>
              </a:rPr>
              <a:t>, they should click the button for the UFM declaration and a confirmation </a:t>
            </a:r>
            <a:r>
              <a:rPr lang="en-US" sz="2800" dirty="0" smtClean="0">
                <a:latin typeface="Times New Roman" panose="02020603050405020304" pitchFamily="18" charset="0"/>
                <a:cs typeface="Times New Roman" panose="02020603050405020304" pitchFamily="18" charset="0"/>
              </a:rPr>
              <a:t>for submission </a:t>
            </a:r>
            <a:r>
              <a:rPr lang="en-US" sz="2800" dirty="0">
                <a:latin typeface="Times New Roman" panose="02020603050405020304" pitchFamily="18" charset="0"/>
                <a:cs typeface="Times New Roman" panose="02020603050405020304" pitchFamily="18" charset="0"/>
              </a:rPr>
              <a:t>and log out from the portal. On successful submission of the answer </a:t>
            </a:r>
            <a:r>
              <a:rPr lang="en-US" sz="2800" dirty="0" smtClean="0">
                <a:latin typeface="Times New Roman" panose="02020603050405020304" pitchFamily="18" charset="0"/>
                <a:cs typeface="Times New Roman" panose="02020603050405020304" pitchFamily="18" charset="0"/>
              </a:rPr>
              <a:t>sheets the </a:t>
            </a:r>
            <a:r>
              <a:rPr lang="en-US" sz="2800" dirty="0">
                <a:latin typeface="Times New Roman" panose="02020603050405020304" pitchFamily="18" charset="0"/>
                <a:cs typeface="Times New Roman" panose="02020603050405020304" pitchFamily="18" charset="0"/>
              </a:rPr>
              <a:t>students will be notified via email/SMS.</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702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812" y="914978"/>
            <a:ext cx="10157354" cy="5472608"/>
          </a:xfrm>
        </p:spPr>
        <p:txBody>
          <a:bodyPr>
            <a:noAutofit/>
          </a:bodyPr>
          <a:lstStyle/>
          <a:p>
            <a:pPr marL="0" indent="0" algn="just">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Mock test is not exactly an OBE examination but only a type of test </a:t>
            </a:r>
            <a:r>
              <a:rPr lang="en-US" sz="2000" dirty="0" smtClean="0">
                <a:latin typeface="Times New Roman" panose="02020603050405020304" pitchFamily="18" charset="0"/>
                <a:cs typeface="Times New Roman" panose="02020603050405020304" pitchFamily="18" charset="0"/>
              </a:rPr>
              <a:t>to ascertain </a:t>
            </a:r>
            <a:r>
              <a:rPr lang="en-US" sz="2000" dirty="0">
                <a:latin typeface="Times New Roman" panose="02020603050405020304" pitchFamily="18" charset="0"/>
                <a:cs typeface="Times New Roman" panose="02020603050405020304" pitchFamily="18" charset="0"/>
              </a:rPr>
              <a:t>clarifications to the students required for OBE examination to </a:t>
            </a:r>
            <a:r>
              <a:rPr lang="en-US" sz="2000" dirty="0" smtClean="0">
                <a:latin typeface="Times New Roman" panose="02020603050405020304" pitchFamily="18" charset="0"/>
                <a:cs typeface="Times New Roman" panose="02020603050405020304" pitchFamily="18" charset="0"/>
              </a:rPr>
              <a:t>be </a:t>
            </a:r>
            <a:r>
              <a:rPr lang="en-IN" sz="2000" dirty="0" smtClean="0">
                <a:latin typeface="Times New Roman" panose="02020603050405020304" pitchFamily="18" charset="0"/>
                <a:cs typeface="Times New Roman" panose="02020603050405020304" pitchFamily="18" charset="0"/>
              </a:rPr>
              <a:t>conducted </a:t>
            </a:r>
            <a:r>
              <a:rPr lang="en-IN" sz="2000" dirty="0">
                <a:latin typeface="Times New Roman" panose="02020603050405020304" pitchFamily="18" charset="0"/>
                <a:cs typeface="Times New Roman" panose="02020603050405020304" pitchFamily="18" charset="0"/>
              </a:rPr>
              <a:t>remotely.</a:t>
            </a:r>
          </a:p>
          <a:p>
            <a:pPr marL="0" indent="0" algn="just">
              <a:buNone/>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mock test is based on procedural steps related with OBE mode </a:t>
            </a:r>
            <a:r>
              <a:rPr lang="en-US" sz="2000" dirty="0" smtClean="0">
                <a:latin typeface="Times New Roman" panose="02020603050405020304" pitchFamily="18" charset="0"/>
                <a:cs typeface="Times New Roman" panose="02020603050405020304" pitchFamily="18" charset="0"/>
              </a:rPr>
              <a:t>of examination </a:t>
            </a:r>
            <a:r>
              <a:rPr lang="en-US" sz="2000" dirty="0">
                <a:latin typeface="Times New Roman" panose="02020603050405020304" pitchFamily="18" charset="0"/>
                <a:cs typeface="Times New Roman" panose="02020603050405020304" pitchFamily="18" charset="0"/>
              </a:rPr>
              <a:t>as to be conducted remotely. The question papers given for </a:t>
            </a:r>
            <a:r>
              <a:rPr lang="en-US" sz="2000" dirty="0" smtClean="0">
                <a:latin typeface="Times New Roman" panose="02020603050405020304" pitchFamily="18" charset="0"/>
                <a:cs typeface="Times New Roman" panose="02020603050405020304" pitchFamily="18" charset="0"/>
              </a:rPr>
              <a:t>mock test </a:t>
            </a:r>
            <a:r>
              <a:rPr lang="en-US" sz="2000" dirty="0">
                <a:latin typeface="Times New Roman" panose="02020603050405020304" pitchFamily="18" charset="0"/>
                <a:cs typeface="Times New Roman" panose="02020603050405020304" pitchFamily="18" charset="0"/>
              </a:rPr>
              <a:t>are only indicative and may not be taken a version based on real </a:t>
            </a:r>
            <a:r>
              <a:rPr lang="en-US" sz="2000" dirty="0" smtClean="0">
                <a:latin typeface="Times New Roman" panose="02020603050405020304" pitchFamily="18" charset="0"/>
                <a:cs typeface="Times New Roman" panose="02020603050405020304" pitchFamily="18" charset="0"/>
              </a:rPr>
              <a:t>OBE </a:t>
            </a:r>
            <a:r>
              <a:rPr lang="en-IN" sz="2000" dirty="0" smtClean="0">
                <a:latin typeface="Times New Roman" panose="02020603050405020304" pitchFamily="18" charset="0"/>
                <a:cs typeface="Times New Roman" panose="02020603050405020304" pitchFamily="18" charset="0"/>
              </a:rPr>
              <a:t>examination</a:t>
            </a:r>
            <a:r>
              <a:rPr lang="en-IN" sz="2000" dirty="0">
                <a:latin typeface="Times New Roman" panose="02020603050405020304" pitchFamily="18" charset="0"/>
                <a:cs typeface="Times New Roman" panose="02020603050405020304" pitchFamily="18" charset="0"/>
              </a:rPr>
              <a:t>.</a:t>
            </a:r>
          </a:p>
          <a:p>
            <a:pPr marL="0" indent="0" algn="just">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facility of CSC is only meant for appearing examination as per date </a:t>
            </a:r>
            <a:r>
              <a:rPr lang="en-US" sz="2000" dirty="0" smtClean="0">
                <a:latin typeface="Times New Roman" panose="02020603050405020304" pitchFamily="18" charset="0"/>
                <a:cs typeface="Times New Roman" panose="02020603050405020304" pitchFamily="18" charset="0"/>
              </a:rPr>
              <a:t>sheet </a:t>
            </a:r>
            <a:r>
              <a:rPr lang="en-IN" sz="2000" dirty="0" smtClean="0">
                <a:latin typeface="Times New Roman" panose="02020603050405020304" pitchFamily="18" charset="0"/>
                <a:cs typeface="Times New Roman" panose="02020603050405020304" pitchFamily="18" charset="0"/>
              </a:rPr>
              <a:t>notified </a:t>
            </a:r>
            <a:r>
              <a:rPr lang="en-IN" sz="2000" dirty="0">
                <a:latin typeface="Times New Roman" panose="02020603050405020304" pitchFamily="18" charset="0"/>
                <a:cs typeface="Times New Roman" panose="02020603050405020304" pitchFamily="18" charset="0"/>
              </a:rPr>
              <a:t>by the University.</a:t>
            </a:r>
          </a:p>
          <a:p>
            <a:pPr marL="0" indent="0" algn="just">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Mock </a:t>
            </a:r>
            <a:r>
              <a:rPr lang="en-US" sz="2000" dirty="0">
                <a:latin typeface="Times New Roman" panose="02020603050405020304" pitchFamily="18" charset="0"/>
                <a:cs typeface="Times New Roman" panose="02020603050405020304" pitchFamily="18" charset="0"/>
              </a:rPr>
              <a:t>test link shall be active on 04.07.2020 on the website of the University </a:t>
            </a:r>
            <a:r>
              <a:rPr lang="en-US" sz="2000" dirty="0" smtClean="0">
                <a:latin typeface="Times New Roman" panose="02020603050405020304" pitchFamily="18" charset="0"/>
                <a:cs typeface="Times New Roman" panose="02020603050405020304" pitchFamily="18" charset="0"/>
              </a:rPr>
              <a:t>and will </a:t>
            </a:r>
            <a:r>
              <a:rPr lang="en-US" sz="2000" dirty="0">
                <a:latin typeface="Times New Roman" panose="02020603050405020304" pitchFamily="18" charset="0"/>
                <a:cs typeface="Times New Roman" panose="02020603050405020304" pitchFamily="18" charset="0"/>
              </a:rPr>
              <a:t>continue up to 08.07.2020.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All </a:t>
            </a:r>
            <a:r>
              <a:rPr lang="en-US" sz="2000" dirty="0">
                <a:latin typeface="Times New Roman" panose="02020603050405020304" pitchFamily="18" charset="0"/>
                <a:cs typeface="Times New Roman" panose="02020603050405020304" pitchFamily="18" charset="0"/>
              </a:rPr>
              <a:t>students are advised to follow the </a:t>
            </a:r>
            <a:r>
              <a:rPr lang="en-US" sz="2000" dirty="0" smtClean="0">
                <a:latin typeface="Times New Roman" panose="02020603050405020304" pitchFamily="18" charset="0"/>
                <a:cs typeface="Times New Roman" panose="02020603050405020304" pitchFamily="18" charset="0"/>
              </a:rPr>
              <a:t>procedure and </a:t>
            </a:r>
            <a:r>
              <a:rPr lang="en-US" sz="2000" dirty="0">
                <a:latin typeface="Times New Roman" panose="02020603050405020304" pitchFamily="18" charset="0"/>
                <a:cs typeface="Times New Roman" panose="02020603050405020304" pitchFamily="18" charset="0"/>
              </a:rPr>
              <a:t>visit the University website for any update related with the Mock test.</a:t>
            </a:r>
          </a:p>
          <a:p>
            <a:pPr marL="0" indent="0" algn="just">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Mock </a:t>
            </a:r>
            <a:r>
              <a:rPr lang="en-US" sz="2000" dirty="0">
                <a:latin typeface="Times New Roman" panose="02020603050405020304" pitchFamily="18" charset="0"/>
                <a:cs typeface="Times New Roman" panose="02020603050405020304" pitchFamily="18" charset="0"/>
              </a:rPr>
              <a:t>test link will be available website on </a:t>
            </a:r>
            <a:r>
              <a:rPr lang="en-US" sz="2000" dirty="0" smtClean="0">
                <a:latin typeface="Times New Roman" panose="02020603050405020304" pitchFamily="18" charset="0"/>
                <a:cs typeface="Times New Roman" panose="02020603050405020304" pitchFamily="18" charset="0"/>
              </a:rPr>
              <a:t>02.07.2020.The </a:t>
            </a:r>
            <a:r>
              <a:rPr lang="en-US" sz="2000" dirty="0">
                <a:latin typeface="Times New Roman" panose="02020603050405020304" pitchFamily="18" charset="0"/>
                <a:cs typeface="Times New Roman" panose="02020603050405020304" pitchFamily="18" charset="0"/>
              </a:rPr>
              <a:t>schedule of the mock test is also available on the website of the </a:t>
            </a:r>
            <a:r>
              <a:rPr lang="en-US" sz="2000" dirty="0" smtClean="0">
                <a:latin typeface="Times New Roman" panose="02020603050405020304" pitchFamily="18" charset="0"/>
                <a:cs typeface="Times New Roman" panose="02020603050405020304" pitchFamily="18" charset="0"/>
              </a:rPr>
              <a:t>University. Students </a:t>
            </a:r>
            <a:r>
              <a:rPr lang="en-US" sz="2000" dirty="0">
                <a:latin typeface="Times New Roman" panose="02020603050405020304" pitchFamily="18" charset="0"/>
                <a:cs typeface="Times New Roman" panose="02020603050405020304" pitchFamily="18" charset="0"/>
              </a:rPr>
              <a:t>can attempt during any session as per convenience to understand </a:t>
            </a:r>
            <a:r>
              <a:rPr lang="en-US" sz="2000" dirty="0" smtClean="0">
                <a:latin typeface="Times New Roman" panose="02020603050405020304" pitchFamily="18" charset="0"/>
                <a:cs typeface="Times New Roman" panose="02020603050405020304" pitchFamily="18" charset="0"/>
              </a:rPr>
              <a:t>the procedure </a:t>
            </a:r>
            <a:r>
              <a:rPr lang="en-US" sz="2000" dirty="0">
                <a:latin typeface="Times New Roman" panose="02020603050405020304" pitchFamily="18" charset="0"/>
                <a:cs typeface="Times New Roman" panose="02020603050405020304" pitchFamily="18" charset="0"/>
              </a:rPr>
              <a:t>of OBE mode of examination to be conducted remotely.</a:t>
            </a:r>
            <a:endParaRPr lang="en-IN" sz="20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654252" y="404664"/>
            <a:ext cx="1440160" cy="501676"/>
          </a:xfrm>
          <a:prstGeom prst="rect">
            <a:avLst/>
          </a:prstGeom>
          <a:noFill/>
        </p:spPr>
        <p:txBody>
          <a:bodyPr wrap="square" rtlCol="0">
            <a:spAutoFit/>
          </a:bodyPr>
          <a:lstStyle/>
          <a:p>
            <a:pPr algn="ctr">
              <a:lnSpc>
                <a:spcPct val="95000"/>
              </a:lnSpc>
            </a:pPr>
            <a:r>
              <a:rPr lang="en-US" sz="2800" dirty="0" smtClean="0"/>
              <a:t>NOTE</a:t>
            </a:r>
            <a:endParaRPr lang="en-IN" sz="2800" dirty="0"/>
          </a:p>
        </p:txBody>
      </p:sp>
    </p:spTree>
    <p:extLst>
      <p:ext uri="{BB962C8B-B14F-4D97-AF65-F5344CB8AC3E}">
        <p14:creationId xmlns:p14="http://schemas.microsoft.com/office/powerpoint/2010/main" val="317309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701924" y="2996952"/>
            <a:ext cx="8429162" cy="1152128"/>
          </a:xfrm>
          <a:prstGeom prst="rect">
            <a:avLst/>
          </a:prstGeom>
        </p:spPr>
        <p:txBody>
          <a:bodyPr vert="horz" lIns="121899" tIns="60949" rIns="121899" bIns="60949" rtlCol="0" anchor="b">
            <a:noAutofit/>
          </a:bodyPr>
          <a:lst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a:lstStyle>
          <a:p>
            <a:pPr algn="ctr"/>
            <a:r>
              <a:rPr lang="en-US" sz="5400" dirty="0"/>
              <a:t> </a:t>
            </a:r>
            <a:r>
              <a:rPr lang="en-US" sz="5400" dirty="0" smtClean="0"/>
              <a:t>Thank You &amp; All the Best</a:t>
            </a:r>
            <a:endParaRPr lang="en-US" sz="5400" dirty="0"/>
          </a:p>
        </p:txBody>
      </p:sp>
    </p:spTree>
    <p:extLst>
      <p:ext uri="{BB962C8B-B14F-4D97-AF65-F5344CB8AC3E}">
        <p14:creationId xmlns:p14="http://schemas.microsoft.com/office/powerpoint/2010/main" val="209505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972" y="908720"/>
            <a:ext cx="7776864" cy="4709368"/>
          </a:xfrm>
        </p:spPr>
        <p:txBody>
          <a:bodyPr>
            <a:noAutofit/>
          </a:bodyPr>
          <a:lstStyle/>
          <a:p>
            <a:pPr algn="ctr"/>
            <a:r>
              <a:rPr lang="en-US" sz="6000" dirty="0"/>
              <a:t>Step-by-Step Guide for using the DU Portal for Open-Book Examination (OBE)</a:t>
            </a:r>
            <a:r>
              <a:rPr lang="en-US" sz="8800" dirty="0"/>
              <a:t>  </a:t>
            </a:r>
            <a:endParaRPr lang="en-US" sz="8800" dirty="0"/>
          </a:p>
        </p:txBody>
      </p:sp>
    </p:spTree>
    <p:extLst>
      <p:ext uri="{BB962C8B-B14F-4D97-AF65-F5344CB8AC3E}">
        <p14:creationId xmlns:p14="http://schemas.microsoft.com/office/powerpoint/2010/main" val="397904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41884" y="2708920"/>
            <a:ext cx="8640960" cy="1656184"/>
          </a:xfrm>
        </p:spPr>
        <p:txBody>
          <a:bodyPr>
            <a:noAutofit/>
          </a:bodyPr>
          <a:lstStyle/>
          <a:p>
            <a:pPr algn="ctr"/>
            <a:r>
              <a:rPr lang="en-US" sz="5400" dirty="0" smtClean="0"/>
              <a:t>STEP1:</a:t>
            </a:r>
            <a:r>
              <a:rPr lang="en-US" sz="5400" dirty="0"/>
              <a:t>	</a:t>
            </a:r>
            <a:r>
              <a:rPr lang="en-US" sz="5400" dirty="0" smtClean="0"/>
              <a:t>One Time Self Registration to DU Portal</a:t>
            </a:r>
            <a:endParaRPr lang="en-US" sz="5400" dirty="0"/>
          </a:p>
        </p:txBody>
      </p:sp>
    </p:spTree>
    <p:extLst>
      <p:ext uri="{BB962C8B-B14F-4D97-AF65-F5344CB8AC3E}">
        <p14:creationId xmlns:p14="http://schemas.microsoft.com/office/powerpoint/2010/main" val="356571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820" y="1268760"/>
            <a:ext cx="10157354" cy="4896544"/>
          </a:xfrm>
        </p:spPr>
        <p:txBody>
          <a:bodyPr>
            <a:noAutofit/>
          </a:bodyPr>
          <a:lstStyle/>
          <a:p>
            <a:pPr marL="0" indent="0" algn="just">
              <a:buNone/>
            </a:pPr>
            <a:r>
              <a:rPr lang="en-US" dirty="0" smtClean="0"/>
              <a:t>✓ </a:t>
            </a:r>
            <a:r>
              <a:rPr lang="en-US" dirty="0">
                <a:latin typeface="Times New Roman" panose="02020603050405020304" pitchFamily="18" charset="0"/>
                <a:cs typeface="Times New Roman" panose="02020603050405020304" pitchFamily="18" charset="0"/>
              </a:rPr>
              <a:t>The students appearing for the examinations are required to </a:t>
            </a:r>
            <a:r>
              <a:rPr lang="en-US" dirty="0" smtClean="0">
                <a:latin typeface="Times New Roman" panose="02020603050405020304" pitchFamily="18" charset="0"/>
                <a:cs typeface="Times New Roman" panose="02020603050405020304" pitchFamily="18" charset="0"/>
              </a:rPr>
              <a:t>register herself/himself </a:t>
            </a:r>
            <a:r>
              <a:rPr lang="en-US" dirty="0">
                <a:latin typeface="Times New Roman" panose="02020603050405020304" pitchFamily="18" charset="0"/>
                <a:cs typeface="Times New Roman" panose="02020603050405020304" pitchFamily="18" charset="0"/>
              </a:rPr>
              <a:t>on the DU portal.</a:t>
            </a:r>
            <a:r>
              <a:rPr lang="en-US" dirty="0" smtClean="0">
                <a:latin typeface="Times New Roman" panose="02020603050405020304" pitchFamily="18" charset="0"/>
                <a:cs typeface="Times New Roman" panose="02020603050405020304" pitchFamily="18" charset="0"/>
              </a:rPr>
              <a:t> Initially the Students are required to fill in basic details like:</a:t>
            </a:r>
          </a:p>
          <a:p>
            <a:pPr algn="just"/>
            <a:r>
              <a:rPr lang="en-US" dirty="0" smtClean="0">
                <a:solidFill>
                  <a:srgbClr val="FF0000"/>
                </a:solidFill>
                <a:latin typeface="Times New Roman" panose="02020603050405020304" pitchFamily="18" charset="0"/>
                <a:cs typeface="Times New Roman" panose="02020603050405020304" pitchFamily="18" charset="0"/>
              </a:rPr>
              <a:t>Name</a:t>
            </a:r>
            <a:endParaRPr lang="en-US" dirty="0">
              <a:solidFill>
                <a:srgbClr val="FF0000"/>
              </a:solidFill>
              <a:latin typeface="Times New Roman" panose="02020603050405020304" pitchFamily="18" charset="0"/>
              <a:cs typeface="Times New Roman" panose="02020603050405020304" pitchFamily="18" charset="0"/>
            </a:endParaRPr>
          </a:p>
          <a:p>
            <a:pPr algn="just"/>
            <a:r>
              <a:rPr lang="en-US" dirty="0">
                <a:solidFill>
                  <a:srgbClr val="FF0000"/>
                </a:solidFill>
                <a:latin typeface="Times New Roman" panose="02020603050405020304" pitchFamily="18" charset="0"/>
                <a:cs typeface="Times New Roman" panose="02020603050405020304" pitchFamily="18" charset="0"/>
              </a:rPr>
              <a:t>Enrolment Number (Optional)</a:t>
            </a:r>
          </a:p>
          <a:p>
            <a:pPr algn="just"/>
            <a:r>
              <a:rPr lang="en-US" dirty="0">
                <a:solidFill>
                  <a:srgbClr val="FF0000"/>
                </a:solidFill>
                <a:latin typeface="Times New Roman" panose="02020603050405020304" pitchFamily="18" charset="0"/>
                <a:cs typeface="Times New Roman" panose="02020603050405020304" pitchFamily="18" charset="0"/>
              </a:rPr>
              <a:t>Program Name</a:t>
            </a:r>
          </a:p>
          <a:p>
            <a:pPr algn="just"/>
            <a:r>
              <a:rPr lang="en-US" dirty="0">
                <a:solidFill>
                  <a:srgbClr val="FF0000"/>
                </a:solidFill>
                <a:latin typeface="Times New Roman" panose="02020603050405020304" pitchFamily="18" charset="0"/>
                <a:cs typeface="Times New Roman" panose="02020603050405020304" pitchFamily="18" charset="0"/>
              </a:rPr>
              <a:t>Date of Birth</a:t>
            </a:r>
          </a:p>
          <a:p>
            <a:pPr algn="just"/>
            <a:r>
              <a:rPr lang="en-US" dirty="0">
                <a:solidFill>
                  <a:srgbClr val="FF0000"/>
                </a:solidFill>
                <a:latin typeface="Times New Roman" panose="02020603050405020304" pitchFamily="18" charset="0"/>
                <a:cs typeface="Times New Roman" panose="02020603050405020304" pitchFamily="18" charset="0"/>
              </a:rPr>
              <a:t>Examination Roll No.</a:t>
            </a:r>
          </a:p>
          <a:p>
            <a:pPr algn="just"/>
            <a:r>
              <a:rPr lang="en-US" dirty="0">
                <a:solidFill>
                  <a:srgbClr val="FF0000"/>
                </a:solidFill>
                <a:latin typeface="Times New Roman" panose="02020603050405020304" pitchFamily="18" charset="0"/>
                <a:cs typeface="Times New Roman" panose="02020603050405020304" pitchFamily="18" charset="0"/>
              </a:rPr>
              <a:t>Registered e-mail or Mobile phone no.</a:t>
            </a:r>
          </a:p>
          <a:p>
            <a:pPr marL="0" indent="0" algn="just">
              <a:buNone/>
            </a:pPr>
            <a:endParaRPr lang="en-US" sz="2000" dirty="0"/>
          </a:p>
        </p:txBody>
      </p:sp>
    </p:spTree>
    <p:extLst>
      <p:ext uri="{BB962C8B-B14F-4D97-AF65-F5344CB8AC3E}">
        <p14:creationId xmlns:p14="http://schemas.microsoft.com/office/powerpoint/2010/main" val="97722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812" y="2204864"/>
            <a:ext cx="10157354" cy="2592288"/>
          </a:xfrm>
        </p:spPr>
        <p:txBody>
          <a:bodyPr>
            <a:noAutofit/>
          </a:bodyPr>
          <a:lstStyle/>
          <a:p>
            <a:pPr marL="0" indent="0" algn="just">
              <a:buNone/>
            </a:pPr>
            <a:r>
              <a:rPr lang="en-US" sz="2000" dirty="0" smtClean="0"/>
              <a:t>✓ </a:t>
            </a:r>
            <a:r>
              <a:rPr lang="en-US" dirty="0">
                <a:latin typeface="Times New Roman" panose="02020603050405020304" pitchFamily="18" charset="0"/>
                <a:cs typeface="Times New Roman" panose="02020603050405020304" pitchFamily="18" charset="0"/>
              </a:rPr>
              <a:t>On submission of above details, students will </a:t>
            </a:r>
            <a:r>
              <a:rPr lang="en-US" dirty="0" smtClean="0">
                <a:latin typeface="Times New Roman" panose="02020603050405020304" pitchFamily="18" charset="0"/>
                <a:cs typeface="Times New Roman" panose="02020603050405020304" pitchFamily="18" charset="0"/>
              </a:rPr>
              <a:t>receive </a:t>
            </a:r>
            <a:r>
              <a:rPr lang="en-US" u="sng" dirty="0" smtClean="0">
                <a:latin typeface="Times New Roman" panose="02020603050405020304" pitchFamily="18" charset="0"/>
                <a:cs typeface="Times New Roman" panose="02020603050405020304" pitchFamily="18" charset="0"/>
              </a:rPr>
              <a:t>a </a:t>
            </a:r>
            <a:r>
              <a:rPr lang="en-US" u="sng" dirty="0">
                <a:latin typeface="Times New Roman" panose="02020603050405020304" pitchFamily="18" charset="0"/>
                <a:cs typeface="Times New Roman" panose="02020603050405020304" pitchFamily="18" charset="0"/>
              </a:rPr>
              <a:t>Password on </a:t>
            </a:r>
            <a:r>
              <a:rPr lang="en-US" u="sng" dirty="0" smtClean="0">
                <a:latin typeface="Times New Roman" panose="02020603050405020304" pitchFamily="18" charset="0"/>
                <a:cs typeface="Times New Roman" panose="02020603050405020304" pitchFamily="18" charset="0"/>
              </a:rPr>
              <a:t>their registered E-mail or mobile phone number </a:t>
            </a:r>
            <a:r>
              <a:rPr lang="en-US" dirty="0">
                <a:latin typeface="Times New Roman" panose="02020603050405020304" pitchFamily="18" charset="0"/>
                <a:cs typeface="Times New Roman" panose="02020603050405020304" pitchFamily="18" charset="0"/>
              </a:rPr>
              <a:t>to login to the portal</a:t>
            </a:r>
          </a:p>
          <a:p>
            <a:pPr marL="0" indent="0" algn="just">
              <a:buNone/>
            </a:pPr>
            <a:r>
              <a:rPr lang="en-US" dirty="0">
                <a:latin typeface="Times New Roman" panose="02020603050405020304" pitchFamily="18" charset="0"/>
                <a:cs typeface="Times New Roman" panose="02020603050405020304" pitchFamily="18" charset="0"/>
              </a:rPr>
              <a:t>✓ Students for the first time will require to insert password to login to the portal. Students can login with their Examination roll number and password to locate the mock test paper. Mock test shall be active from July 4, 2020 to July 8, 2020 as per date sheet given on website </a:t>
            </a:r>
          </a:p>
          <a:p>
            <a:pPr marL="0" indent="0" algn="just">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389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09836" y="1772816"/>
            <a:ext cx="9865096" cy="1944216"/>
          </a:xfrm>
        </p:spPr>
        <p:txBody>
          <a:bodyPr>
            <a:noAutofit/>
          </a:bodyPr>
          <a:lstStyle/>
          <a:p>
            <a:pPr algn="ctr"/>
            <a:r>
              <a:rPr lang="en-US" sz="5400" dirty="0" smtClean="0"/>
              <a:t>STEP2:</a:t>
            </a:r>
            <a:r>
              <a:rPr lang="en-US" sz="5400" dirty="0"/>
              <a:t>	</a:t>
            </a:r>
            <a:r>
              <a:rPr lang="en-US" sz="5400" dirty="0" smtClean="0"/>
              <a:t>On the Date of Final OBE</a:t>
            </a:r>
            <a:endParaRPr lang="en-US" sz="5400" dirty="0"/>
          </a:p>
        </p:txBody>
      </p:sp>
    </p:spTree>
    <p:extLst>
      <p:ext uri="{BB962C8B-B14F-4D97-AF65-F5344CB8AC3E}">
        <p14:creationId xmlns:p14="http://schemas.microsoft.com/office/powerpoint/2010/main" val="771640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828" y="2348880"/>
            <a:ext cx="10157354" cy="2231256"/>
          </a:xfrm>
        </p:spPr>
        <p:txBody>
          <a:bodyPr/>
          <a:lstStyle/>
          <a:p>
            <a:pPr marL="0" indent="0" algn="just">
              <a:buNone/>
            </a:pPr>
            <a:r>
              <a:rPr lang="en-US" sz="2800" dirty="0" smtClean="0">
                <a:latin typeface="Times New Roman" panose="02020603050405020304" pitchFamily="18" charset="0"/>
                <a:cs typeface="Times New Roman" panose="02020603050405020304" pitchFamily="18" charset="0"/>
              </a:rPr>
              <a:t>The students </a:t>
            </a:r>
            <a:r>
              <a:rPr lang="en-US" sz="2800" dirty="0">
                <a:latin typeface="Times New Roman" panose="02020603050405020304" pitchFamily="18" charset="0"/>
                <a:cs typeface="Times New Roman" panose="02020603050405020304" pitchFamily="18" charset="0"/>
              </a:rPr>
              <a:t>of all undergraduate </a:t>
            </a:r>
            <a:r>
              <a:rPr lang="en-US" sz="2800" dirty="0" smtClean="0">
                <a:latin typeface="Times New Roman" panose="02020603050405020304" pitchFamily="18" charset="0"/>
                <a:cs typeface="Times New Roman" panose="02020603050405020304" pitchFamily="18" charset="0"/>
              </a:rPr>
              <a:t>courses </a:t>
            </a:r>
            <a:r>
              <a:rPr lang="en-US" sz="2800" dirty="0">
                <a:latin typeface="Times New Roman" panose="02020603050405020304" pitchFamily="18" charset="0"/>
                <a:cs typeface="Times New Roman" panose="02020603050405020304" pitchFamily="18" charset="0"/>
              </a:rPr>
              <a:t>of </a:t>
            </a:r>
            <a:r>
              <a:rPr lang="en-US" sz="2800" dirty="0" smtClean="0">
                <a:latin typeface="Times New Roman" panose="02020603050405020304" pitchFamily="18" charset="0"/>
                <a:cs typeface="Times New Roman" panose="02020603050405020304" pitchFamily="18" charset="0"/>
              </a:rPr>
              <a:t>regular Colleges shall</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use </a:t>
            </a:r>
            <a:r>
              <a:rPr lang="en-US" sz="2800" dirty="0">
                <a:latin typeface="Times New Roman" panose="02020603050405020304" pitchFamily="18" charset="0"/>
                <a:cs typeface="Times New Roman" panose="02020603050405020304" pitchFamily="18" charset="0"/>
              </a:rPr>
              <a:t>the portal as specified below for downloading the question papers and </a:t>
            </a:r>
            <a:r>
              <a:rPr lang="en-US" sz="2800" dirty="0" smtClean="0">
                <a:latin typeface="Times New Roman" panose="02020603050405020304" pitchFamily="18" charset="0"/>
                <a:cs typeface="Times New Roman" panose="02020603050405020304" pitchFamily="18" charset="0"/>
              </a:rPr>
              <a:t>uploading the </a:t>
            </a:r>
            <a:r>
              <a:rPr lang="en-US" sz="2800" dirty="0">
                <a:latin typeface="Times New Roman" panose="02020603050405020304" pitchFamily="18" charset="0"/>
                <a:cs typeface="Times New Roman" panose="02020603050405020304" pitchFamily="18" charset="0"/>
              </a:rPr>
              <a:t>scanned images of the answer </a:t>
            </a:r>
            <a:r>
              <a:rPr lang="en-US" sz="2800" dirty="0" smtClean="0">
                <a:latin typeface="Times New Roman" panose="02020603050405020304" pitchFamily="18" charset="0"/>
                <a:cs typeface="Times New Roman" panose="02020603050405020304" pitchFamily="18" charset="0"/>
              </a:rPr>
              <a:t>sheets</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marL="0" indent="0" algn="ctr">
              <a:buNone/>
            </a:pPr>
            <a:r>
              <a:rPr lang="en-IN" sz="2800" b="1" dirty="0"/>
              <a:t>http://obe.du.ac.in</a:t>
            </a:r>
            <a:endParaRPr lang="en-IN" sz="2800" dirty="0"/>
          </a:p>
        </p:txBody>
      </p:sp>
    </p:spTree>
    <p:extLst>
      <p:ext uri="{BB962C8B-B14F-4D97-AF65-F5344CB8AC3E}">
        <p14:creationId xmlns:p14="http://schemas.microsoft.com/office/powerpoint/2010/main" val="280673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812" y="1268760"/>
            <a:ext cx="10157354" cy="4680520"/>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Students are required to login to the examination portal with their </a:t>
            </a:r>
            <a:r>
              <a:rPr lang="en-US" dirty="0">
                <a:solidFill>
                  <a:srgbClr val="FF0000"/>
                </a:solidFill>
                <a:latin typeface="Times New Roman" panose="02020603050405020304" pitchFamily="18" charset="0"/>
                <a:cs typeface="Times New Roman" panose="02020603050405020304" pitchFamily="18" charset="0"/>
              </a:rPr>
              <a:t>Examination roll number and password </a:t>
            </a:r>
            <a:r>
              <a:rPr lang="en-US" dirty="0">
                <a:latin typeface="Times New Roman" panose="02020603050405020304" pitchFamily="18" charset="0"/>
                <a:cs typeface="Times New Roman" panose="02020603050405020304" pitchFamily="18" charset="0"/>
              </a:rPr>
              <a:t>at least 30 minutes prior to the start of their examination. </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Once </a:t>
            </a:r>
            <a:r>
              <a:rPr lang="en-US" dirty="0">
                <a:latin typeface="Times New Roman" panose="02020603050405020304" pitchFamily="18" charset="0"/>
                <a:cs typeface="Times New Roman" panose="02020603050405020304" pitchFamily="18" charset="0"/>
              </a:rPr>
              <a:t>the student login to the portal, a clock on the students’ screen will display the time left in for opening of the question paper. </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Students </a:t>
            </a:r>
            <a:r>
              <a:rPr lang="en-US" dirty="0">
                <a:latin typeface="Times New Roman" panose="02020603050405020304" pitchFamily="18" charset="0"/>
                <a:cs typeface="Times New Roman" panose="02020603050405020304" pitchFamily="18" charset="0"/>
              </a:rPr>
              <a:t>should read the instructions printed on the question paper for which they are appearing. </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a:t>
            </a:r>
            <a:r>
              <a:rPr lang="en-US" dirty="0">
                <a:latin typeface="Times New Roman" panose="02020603050405020304" pitchFamily="18" charset="0"/>
                <a:cs typeface="Times New Roman" panose="02020603050405020304" pitchFamily="18" charset="0"/>
              </a:rPr>
              <a:t>Question Paper download button will be visible in the beginning of examination. The Question paper will be released on the portal at the commencement of a particular session of examination as per the date-sheet released by DU.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167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5820" y="1052736"/>
            <a:ext cx="10157354" cy="4680520"/>
          </a:xfrm>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Students are required to click on the download button to download the question paper on the Desktop/Laptop/Phone and can also take the printout, if required either at his/her home or at Common Service Centre (CSC) on the day of examination. </a:t>
            </a:r>
          </a:p>
          <a:p>
            <a:pPr marL="0" indent="0" algn="just">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If </a:t>
            </a:r>
            <a:r>
              <a:rPr lang="en-US" sz="2600" dirty="0">
                <a:latin typeface="Times New Roman" panose="02020603050405020304" pitchFamily="18" charset="0"/>
                <a:cs typeface="Times New Roman" panose="02020603050405020304" pitchFamily="18" charset="0"/>
              </a:rPr>
              <a:t>in any case, a student faces any difficulty in downloading the question paper from the portal, she/or he may request her/his college/department to get the same on her/his designated e-mail or phone number. The college/department shall send the question paper directly to the student’s e-mail address, phone or WhatsApp. However, this option may be exercised only in case of an emergency.</a:t>
            </a:r>
          </a:p>
          <a:p>
            <a:pPr marL="0" indent="0" algn="just">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As </a:t>
            </a:r>
            <a:r>
              <a:rPr lang="en-US" sz="2600" dirty="0">
                <a:latin typeface="Times New Roman" panose="02020603050405020304" pitchFamily="18" charset="0"/>
                <a:cs typeface="Times New Roman" panose="02020603050405020304" pitchFamily="18" charset="0"/>
              </a:rPr>
              <a:t>and when the student downloads the question paper, the time left for the end of the examination will be displayed on the students’ screen.</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8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open house presentation</Template>
  <TotalTime>633</TotalTime>
  <Words>1249</Words>
  <Application>Microsoft Office PowerPoint</Application>
  <PresentationFormat>Custom</PresentationFormat>
  <Paragraphs>50</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Century Gothic</vt:lpstr>
      <vt:lpstr>Times New Roman</vt:lpstr>
      <vt:lpstr>Class open house presentation</vt:lpstr>
      <vt:lpstr>Open Book Examination </vt:lpstr>
      <vt:lpstr>Step-by-Step Guide for using the DU Portal for Open-Book Examination (OBE)  </vt:lpstr>
      <vt:lpstr>STEP1: One Time Self Registration to DU Portal</vt:lpstr>
      <vt:lpstr>PowerPoint Presentation</vt:lpstr>
      <vt:lpstr>PowerPoint Presentation</vt:lpstr>
      <vt:lpstr>STEP2: On the Date of Final OBE</vt:lpstr>
      <vt:lpstr>PowerPoint Presentation</vt:lpstr>
      <vt:lpstr>PowerPoint Presentation</vt:lpstr>
      <vt:lpstr>PowerPoint Presentation</vt:lpstr>
      <vt:lpstr>STEP 3:Time Tracking </vt:lpstr>
      <vt:lpstr>PowerPoint Presentation</vt:lpstr>
      <vt:lpstr>STEP4:Answering the Question Paper </vt:lpstr>
      <vt:lpstr>PowerPoint Presentation</vt:lpstr>
      <vt:lpstr>STEP5:Uploading Answer Sheets</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Book Examination</dc:title>
  <dc:creator>Kushagra Anand</dc:creator>
  <cp:lastModifiedBy>Kushagra Anand</cp:lastModifiedBy>
  <cp:revision>50</cp:revision>
  <dcterms:created xsi:type="dcterms:W3CDTF">2020-06-06T13:09:19Z</dcterms:created>
  <dcterms:modified xsi:type="dcterms:W3CDTF">2020-07-03T16:34:32Z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